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352"/>
    <a:srgbClr val="FFC04F"/>
    <a:srgbClr val="FF9933"/>
    <a:srgbClr val="FFDB81"/>
    <a:srgbClr val="FFE36D"/>
    <a:srgbClr val="FDCF83"/>
    <a:srgbClr val="FFF78F"/>
    <a:srgbClr val="FFCF01"/>
    <a:srgbClr val="FBF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57" d="100"/>
          <a:sy n="57" d="100"/>
        </p:scale>
        <p:origin x="1492" y="28"/>
      </p:cViewPr>
      <p:guideLst/>
    </p:cSldViewPr>
  </p:slideViewPr>
  <p:outlineViewPr>
    <p:cViewPr>
      <p:scale>
        <a:sx n="33" d="100"/>
        <a:sy n="33" d="100"/>
      </p:scale>
      <p:origin x="0" y="-3832"/>
    </p:cViewPr>
  </p:outlineViewPr>
  <p:notesTextViewPr>
    <p:cViewPr>
      <p:scale>
        <a:sx n="1" d="1"/>
        <a:sy n="1" d="1"/>
      </p:scale>
      <p:origin x="0" y="-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DE764-9137-448E-A93F-93D6863C97B7}" type="datetimeFigureOut">
              <a:rPr lang="en-US" smtClean="0"/>
              <a:t>7/26/2024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A4E5B-E5CA-448B-B220-472E56EE9307}" type="slidenum">
              <a:rPr lang="en-US" smtClean="0"/>
              <a:t>‹#›</a:t>
            </a:fld>
            <a:endParaRPr lang="en-US"/>
          </a:p>
        </p:txBody>
      </p:sp>
    </p:spTree>
    <p:extLst>
      <p:ext uri="{BB962C8B-B14F-4D97-AF65-F5344CB8AC3E}">
        <p14:creationId xmlns:p14="http://schemas.microsoft.com/office/powerpoint/2010/main" val="194981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people are to heed the call to rise up and serve their King, leaving lesser things behind as they give their all to build the church and prepare themselves for the </a:t>
            </a:r>
            <a:r>
              <a:rPr lang="en-US"/>
              <a:t>eternal Kingdom.</a:t>
            </a:r>
            <a:endParaRPr lang="en-US" dirty="0"/>
          </a:p>
        </p:txBody>
      </p:sp>
      <p:sp>
        <p:nvSpPr>
          <p:cNvPr id="4" name="Slide Number Placeholder 3"/>
          <p:cNvSpPr>
            <a:spLocks noGrp="1"/>
          </p:cNvSpPr>
          <p:nvPr>
            <p:ph type="sldNum" sz="quarter" idx="5"/>
          </p:nvPr>
        </p:nvSpPr>
        <p:spPr/>
        <p:txBody>
          <a:bodyPr/>
          <a:lstStyle/>
          <a:p>
            <a:fld id="{F33A4E5B-E5CA-448B-B220-472E56EE9307}" type="slidenum">
              <a:rPr lang="en-US" smtClean="0"/>
              <a:t>1</a:t>
            </a:fld>
            <a:endParaRPr lang="en-US"/>
          </a:p>
        </p:txBody>
      </p:sp>
    </p:spTree>
    <p:extLst>
      <p:ext uri="{BB962C8B-B14F-4D97-AF65-F5344CB8AC3E}">
        <p14:creationId xmlns:p14="http://schemas.microsoft.com/office/powerpoint/2010/main" val="144356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7/26/2024</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01892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7/26/2024</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95013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7/26/2024</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49704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7/26/2024</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2850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7/26/2024</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42901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7/26/2024</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81026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7/26/2024</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969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7/26/2024</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8998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7/26/2024</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39220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7/26/2024</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22038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7/26/2024</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02976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7/26/2024</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412197192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6B3B35-324C-0E4F-9288-7DF50CE9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E8722-6496-06FF-19A8-A72BA5BA7670}"/>
              </a:ext>
            </a:extLst>
          </p:cNvPr>
          <p:cNvSpPr>
            <a:spLocks noGrp="1"/>
          </p:cNvSpPr>
          <p:nvPr>
            <p:ph type="ctrTitle"/>
          </p:nvPr>
        </p:nvSpPr>
        <p:spPr>
          <a:xfrm>
            <a:off x="239060" y="4669345"/>
            <a:ext cx="8404735" cy="928567"/>
          </a:xfrm>
        </p:spPr>
        <p:txBody>
          <a:bodyPr anchor="b">
            <a:normAutofit/>
          </a:bodyPr>
          <a:lstStyle/>
          <a:p>
            <a:pPr algn="ctr"/>
            <a:r>
              <a:rPr lang="en-US" b="0" dirty="0">
                <a:solidFill>
                  <a:srgbClr val="FFC04F"/>
                </a:solidFill>
                <a:effectLst/>
                <a:latin typeface="Modern Love" panose="04090805081005020601" pitchFamily="82" charset="0"/>
              </a:rPr>
              <a:t>Rise Up, O Men of God</a:t>
            </a:r>
          </a:p>
        </p:txBody>
      </p:sp>
      <p:sp>
        <p:nvSpPr>
          <p:cNvPr id="3" name="Subtitle 2">
            <a:extLst>
              <a:ext uri="{FF2B5EF4-FFF2-40B4-BE49-F238E27FC236}">
                <a16:creationId xmlns:a16="http://schemas.microsoft.com/office/drawing/2014/main" id="{84F1418B-0EC8-5AC7-9D9E-187BE7EFC924}"/>
              </a:ext>
            </a:extLst>
          </p:cNvPr>
          <p:cNvSpPr>
            <a:spLocks noGrp="1"/>
          </p:cNvSpPr>
          <p:nvPr>
            <p:ph type="subTitle" idx="1"/>
          </p:nvPr>
        </p:nvSpPr>
        <p:spPr>
          <a:xfrm>
            <a:off x="239060" y="5698273"/>
            <a:ext cx="8641942" cy="1387121"/>
          </a:xfrm>
        </p:spPr>
        <p:txBody>
          <a:bodyPr anchor="t">
            <a:normAutofit/>
          </a:bodyPr>
          <a:lstStyle/>
          <a:p>
            <a:pPr>
              <a:lnSpc>
                <a:spcPct val="90000"/>
              </a:lnSpc>
            </a:pPr>
            <a:r>
              <a:rPr lang="en-US" sz="3000" dirty="0">
                <a:solidFill>
                  <a:srgbClr val="FCB352"/>
                </a:solidFill>
                <a:latin typeface="Rage Italic" panose="03070502040507070304" pitchFamily="66" charset="0"/>
              </a:rPr>
              <a:t>"Be watchful, stand firm in the faith, act like men, be strong“   						~1 Corinthians 16:13</a:t>
            </a:r>
            <a:endParaRPr lang="en-US" sz="3000" dirty="0">
              <a:solidFill>
                <a:srgbClr val="FCB352"/>
              </a:solidFill>
            </a:endParaRPr>
          </a:p>
          <a:p>
            <a:endParaRPr lang="en-US" dirty="0"/>
          </a:p>
        </p:txBody>
      </p:sp>
      <p:pic>
        <p:nvPicPr>
          <p:cNvPr id="5" name="Picture 4" descr="Two people walking on a road&#10;&#10;Description automatically generated">
            <a:extLst>
              <a:ext uri="{FF2B5EF4-FFF2-40B4-BE49-F238E27FC236}">
                <a16:creationId xmlns:a16="http://schemas.microsoft.com/office/drawing/2014/main" id="{8976734D-EC38-6E3A-45F4-D3EF9656FBF2}"/>
              </a:ext>
            </a:extLst>
          </p:cNvPr>
          <p:cNvPicPr>
            <a:picLocks noChangeAspect="1"/>
          </p:cNvPicPr>
          <p:nvPr/>
        </p:nvPicPr>
        <p:blipFill rotWithShape="1">
          <a:blip r:embed="rId3"/>
          <a:srcRect t="1" b="28930"/>
          <a:stretch/>
        </p:blipFill>
        <p:spPr>
          <a:xfrm>
            <a:off x="20" y="11"/>
            <a:ext cx="9143979" cy="43378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269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77A0C-C4AE-6899-2C00-A009FC82FCC1}"/>
              </a:ext>
            </a:extLst>
          </p:cNvPr>
          <p:cNvSpPr>
            <a:spLocks noGrp="1"/>
          </p:cNvSpPr>
          <p:nvPr>
            <p:ph type="title"/>
          </p:nvPr>
        </p:nvSpPr>
        <p:spPr>
          <a:xfrm>
            <a:off x="231291" y="312234"/>
            <a:ext cx="8678533" cy="1048215"/>
          </a:xfrm>
        </p:spPr>
        <p:txBody>
          <a:bodyPr anchor="ctr">
            <a:normAutofit/>
          </a:bodyPr>
          <a:lstStyle/>
          <a:p>
            <a:pPr algn="ctr"/>
            <a:r>
              <a:rPr lang="en-US" b="0" dirty="0">
                <a:solidFill>
                  <a:srgbClr val="FFC04F"/>
                </a:solidFill>
                <a:latin typeface="Modern Love" panose="04090805081005020601" pitchFamily="82" charset="0"/>
              </a:rPr>
              <a:t>“Have done with lesser things”</a:t>
            </a:r>
          </a:p>
        </p:txBody>
      </p:sp>
      <p:sp>
        <p:nvSpPr>
          <p:cNvPr id="3" name="Content Placeholder 2">
            <a:extLst>
              <a:ext uri="{FF2B5EF4-FFF2-40B4-BE49-F238E27FC236}">
                <a16:creationId xmlns:a16="http://schemas.microsoft.com/office/drawing/2014/main" id="{E6DB1102-25E0-AEBC-0661-B73609F9A6E7}"/>
              </a:ext>
            </a:extLst>
          </p:cNvPr>
          <p:cNvSpPr>
            <a:spLocks noGrp="1"/>
          </p:cNvSpPr>
          <p:nvPr>
            <p:ph idx="1"/>
          </p:nvPr>
        </p:nvSpPr>
        <p:spPr>
          <a:xfrm>
            <a:off x="3120965" y="1672683"/>
            <a:ext cx="5788859" cy="4981020"/>
          </a:xfrm>
        </p:spPr>
        <p:txBody>
          <a:bodyPr anchor="b">
            <a:normAutofit/>
          </a:bodyPr>
          <a:lstStyle/>
          <a:p>
            <a:pPr>
              <a:lnSpc>
                <a:spcPct val="100000"/>
              </a:lnSpc>
              <a:spcBef>
                <a:spcPts val="0"/>
              </a:spcBef>
              <a:spcAft>
                <a:spcPts val="600"/>
              </a:spcAft>
            </a:pPr>
            <a:r>
              <a:rPr lang="en-US" sz="3200" b="1" dirty="0">
                <a:solidFill>
                  <a:srgbClr val="FFE36D"/>
                </a:solidFill>
                <a:latin typeface="Candara" panose="020E0502030303020204" pitchFamily="34" charset="0"/>
              </a:rPr>
              <a:t>Everything is “less than” heavenly things</a:t>
            </a:r>
            <a:r>
              <a:rPr lang="en-US" sz="3200" dirty="0">
                <a:solidFill>
                  <a:srgbClr val="FFE36D"/>
                </a:solidFill>
                <a:latin typeface="Candara" panose="020E0502030303020204" pitchFamily="34" charset="0"/>
              </a:rPr>
              <a:t>.</a:t>
            </a:r>
          </a:p>
          <a:p>
            <a:pPr marL="568325" lvl="1" indent="-339725">
              <a:lnSpc>
                <a:spcPct val="100000"/>
              </a:lnSpc>
              <a:spcBef>
                <a:spcPts val="0"/>
              </a:spcBef>
              <a:spcAft>
                <a:spcPts val="600"/>
              </a:spcAft>
              <a:buFont typeface="Courier New" panose="02070309020205020404" pitchFamily="49" charset="0"/>
              <a:buChar char="o"/>
            </a:pPr>
            <a:r>
              <a:rPr lang="en-US" sz="3000" i="1" dirty="0">
                <a:latin typeface="Candara" panose="020E0502030303020204" pitchFamily="34" charset="0"/>
              </a:rPr>
              <a:t>Who is sufficient for these things (2 Corinthians 2:15-16;   3:4-5; 4:7)?</a:t>
            </a:r>
          </a:p>
          <a:p>
            <a:pPr marL="568325" lvl="1" indent="-339725">
              <a:lnSpc>
                <a:spcPct val="100000"/>
              </a:lnSpc>
              <a:spcBef>
                <a:spcPts val="0"/>
              </a:spcBef>
              <a:spcAft>
                <a:spcPts val="600"/>
              </a:spcAft>
              <a:buFont typeface="Courier New" panose="02070309020205020404" pitchFamily="49" charset="0"/>
              <a:buChar char="o"/>
            </a:pPr>
            <a:r>
              <a:rPr lang="en-US" sz="3000" i="1" dirty="0">
                <a:latin typeface="Candara" panose="020E0502030303020204" pitchFamily="34" charset="0"/>
              </a:rPr>
              <a:t>The vessels God uses are made of earth but  cleansed for His use (2 Timothy 2:19-21). </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pic>
        <p:nvPicPr>
          <p:cNvPr id="8" name="Picture 7">
            <a:extLst>
              <a:ext uri="{FF2B5EF4-FFF2-40B4-BE49-F238E27FC236}">
                <a16:creationId xmlns:a16="http://schemas.microsoft.com/office/drawing/2014/main" id="{620B750C-27D8-6E00-0340-69897EB3CB5E}"/>
              </a:ext>
            </a:extLst>
          </p:cNvPr>
          <p:cNvPicPr>
            <a:picLocks noChangeAspect="1"/>
          </p:cNvPicPr>
          <p:nvPr/>
        </p:nvPicPr>
        <p:blipFill rotWithShape="1">
          <a:blip r:embed="rId2"/>
          <a:srcRect l="20880" r="42035"/>
          <a:stretch/>
        </p:blipFill>
        <p:spPr>
          <a:xfrm>
            <a:off x="684168" y="1754164"/>
            <a:ext cx="2287888" cy="4117999"/>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
        <p:nvSpPr>
          <p:cNvPr id="6" name="Slide Number Placeholder 5">
            <a:extLst>
              <a:ext uri="{FF2B5EF4-FFF2-40B4-BE49-F238E27FC236}">
                <a16:creationId xmlns:a16="http://schemas.microsoft.com/office/drawing/2014/main" id="{84991CC0-1E40-8BBF-2A58-3D773C06329D}"/>
              </a:ext>
            </a:extLst>
          </p:cNvPr>
          <p:cNvSpPr>
            <a:spLocks noGrp="1"/>
          </p:cNvSpPr>
          <p:nvPr>
            <p:ph type="sldNum" sz="quarter" idx="12"/>
          </p:nvPr>
        </p:nvSpPr>
        <p:spPr/>
        <p:txBody>
          <a:bodyPr/>
          <a:lstStyle/>
          <a:p>
            <a:pPr>
              <a:spcAft>
                <a:spcPts val="600"/>
              </a:spcAft>
            </a:pPr>
            <a:fld id="{6E91CC32-6A6B-4E2E-BBA1-6864F305DA26}" type="slidenum">
              <a:rPr lang="en-US" smtClean="0"/>
              <a:pPr>
                <a:spcAft>
                  <a:spcPts val="600"/>
                </a:spcAft>
              </a:pPr>
              <a:t>2</a:t>
            </a:fld>
            <a:endParaRPr lang="en-US"/>
          </a:p>
        </p:txBody>
      </p:sp>
    </p:spTree>
    <p:extLst>
      <p:ext uri="{BB962C8B-B14F-4D97-AF65-F5344CB8AC3E}">
        <p14:creationId xmlns:p14="http://schemas.microsoft.com/office/powerpoint/2010/main" val="81432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7A0C-C4AE-6899-2C00-A009FC82FCC1}"/>
              </a:ext>
            </a:extLst>
          </p:cNvPr>
          <p:cNvSpPr>
            <a:spLocks noGrp="1"/>
          </p:cNvSpPr>
          <p:nvPr>
            <p:ph type="title"/>
          </p:nvPr>
        </p:nvSpPr>
        <p:spPr>
          <a:xfrm>
            <a:off x="308388" y="68113"/>
            <a:ext cx="8423018" cy="1324581"/>
          </a:xfrm>
        </p:spPr>
        <p:txBody>
          <a:bodyPr anchor="ctr">
            <a:normAutofit/>
          </a:bodyPr>
          <a:lstStyle/>
          <a:p>
            <a:pPr algn="ctr"/>
            <a:r>
              <a:rPr lang="en-US" b="0" dirty="0">
                <a:solidFill>
                  <a:srgbClr val="FFC04F"/>
                </a:solidFill>
                <a:latin typeface="Modern Love" panose="04090805081005020601" pitchFamily="82" charset="0"/>
              </a:rPr>
              <a:t>“Have done with lesser things” </a:t>
            </a:r>
          </a:p>
        </p:txBody>
      </p:sp>
      <p:sp>
        <p:nvSpPr>
          <p:cNvPr id="3" name="Content Placeholder 2">
            <a:extLst>
              <a:ext uri="{FF2B5EF4-FFF2-40B4-BE49-F238E27FC236}">
                <a16:creationId xmlns:a16="http://schemas.microsoft.com/office/drawing/2014/main" id="{E6DB1102-25E0-AEBC-0661-B73609F9A6E7}"/>
              </a:ext>
            </a:extLst>
          </p:cNvPr>
          <p:cNvSpPr>
            <a:spLocks noGrp="1"/>
          </p:cNvSpPr>
          <p:nvPr>
            <p:ph idx="1"/>
          </p:nvPr>
        </p:nvSpPr>
        <p:spPr>
          <a:xfrm>
            <a:off x="3042574" y="1519989"/>
            <a:ext cx="5860764" cy="5397191"/>
          </a:xfrm>
        </p:spPr>
        <p:txBody>
          <a:bodyPr>
            <a:normAutofit/>
          </a:bodyPr>
          <a:lstStyle/>
          <a:p>
            <a:pPr>
              <a:lnSpc>
                <a:spcPct val="100000"/>
              </a:lnSpc>
              <a:spcBef>
                <a:spcPts val="0"/>
              </a:spcBef>
              <a:spcAft>
                <a:spcPts val="600"/>
              </a:spcAft>
            </a:pPr>
            <a:r>
              <a:rPr lang="en-US" sz="3200" b="1" dirty="0">
                <a:solidFill>
                  <a:srgbClr val="FFE36D"/>
                </a:solidFill>
                <a:latin typeface="Candara" panose="020E0502030303020204" pitchFamily="34" charset="0"/>
              </a:rPr>
              <a:t>Sin involves lesser things </a:t>
            </a:r>
            <a:r>
              <a:rPr lang="en-US" sz="3200" dirty="0">
                <a:solidFill>
                  <a:srgbClr val="FFE36D"/>
                </a:solidFill>
                <a:latin typeface="Candara" panose="020E0502030303020204" pitchFamily="34" charset="0"/>
              </a:rPr>
              <a:t>(Romans 6:21-23).</a:t>
            </a:r>
          </a:p>
          <a:p>
            <a:pPr marL="568325" lvl="1" indent="-339725">
              <a:lnSpc>
                <a:spcPct val="100000"/>
              </a:lnSpc>
              <a:spcBef>
                <a:spcPts val="0"/>
              </a:spcBef>
              <a:spcAft>
                <a:spcPts val="600"/>
              </a:spcAft>
              <a:buFont typeface="Courier New" panose="02070309020205020404" pitchFamily="49" charset="0"/>
              <a:buChar char="o"/>
            </a:pPr>
            <a:r>
              <a:rPr lang="en-US" sz="3000" dirty="0">
                <a:latin typeface="Candara" panose="020E0502030303020204" pitchFamily="34" charset="0"/>
              </a:rPr>
              <a:t>With God’s help, we can rise (Micah 7:8-9).</a:t>
            </a:r>
          </a:p>
          <a:p>
            <a:pPr>
              <a:lnSpc>
                <a:spcPct val="100000"/>
              </a:lnSpc>
              <a:spcBef>
                <a:spcPts val="0"/>
              </a:spcBef>
              <a:spcAft>
                <a:spcPts val="600"/>
              </a:spcAft>
            </a:pPr>
            <a:r>
              <a:rPr lang="en-US" sz="3200" b="1" dirty="0">
                <a:solidFill>
                  <a:srgbClr val="FFE36D"/>
                </a:solidFill>
                <a:latin typeface="Candara" panose="020E0502030303020204" pitchFamily="34" charset="0"/>
              </a:rPr>
              <a:t>Earthly achievements are lesser things </a:t>
            </a:r>
            <a:r>
              <a:rPr lang="en-US" sz="3200" dirty="0">
                <a:solidFill>
                  <a:srgbClr val="FFE36D"/>
                </a:solidFill>
                <a:latin typeface="Candara" panose="020E0502030303020204" pitchFamily="34" charset="0"/>
              </a:rPr>
              <a:t>(Phil. 3:7-14; 4:8).</a:t>
            </a:r>
          </a:p>
          <a:p>
            <a:pPr>
              <a:lnSpc>
                <a:spcPct val="100000"/>
              </a:lnSpc>
              <a:spcBef>
                <a:spcPts val="0"/>
              </a:spcBef>
              <a:spcAft>
                <a:spcPts val="600"/>
              </a:spcAft>
            </a:pPr>
            <a:r>
              <a:rPr lang="en-US" sz="3200" b="1" dirty="0">
                <a:solidFill>
                  <a:srgbClr val="FFE36D"/>
                </a:solidFill>
                <a:latin typeface="Candara" panose="020E0502030303020204" pitchFamily="34" charset="0"/>
              </a:rPr>
              <a:t>Childish things are lesser things </a:t>
            </a:r>
            <a:r>
              <a:rPr lang="en-US" sz="3200" dirty="0">
                <a:solidFill>
                  <a:srgbClr val="FFE36D"/>
                </a:solidFill>
                <a:latin typeface="Candara" panose="020E0502030303020204" pitchFamily="34" charset="0"/>
              </a:rPr>
              <a:t>(1 Corinthians 13:11).</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5" name="Footer Placeholder 4">
            <a:extLst>
              <a:ext uri="{FF2B5EF4-FFF2-40B4-BE49-F238E27FC236}">
                <a16:creationId xmlns:a16="http://schemas.microsoft.com/office/drawing/2014/main" id="{58DA7C36-A32D-033D-279B-8F8FE4D160E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4991CC0-1E40-8BBF-2A58-3D773C06329D}"/>
              </a:ext>
            </a:extLst>
          </p:cNvPr>
          <p:cNvSpPr>
            <a:spLocks noGrp="1"/>
          </p:cNvSpPr>
          <p:nvPr>
            <p:ph type="sldNum" sz="quarter" idx="12"/>
          </p:nvPr>
        </p:nvSpPr>
        <p:spPr/>
        <p:txBody>
          <a:bodyPr/>
          <a:lstStyle/>
          <a:p>
            <a:fld id="{6E91CC32-6A6B-4E2E-BBA1-6864F305DA26}" type="slidenum">
              <a:rPr lang="en-US" smtClean="0"/>
              <a:t>3</a:t>
            </a:fld>
            <a:endParaRPr lang="en-US"/>
          </a:p>
        </p:txBody>
      </p:sp>
      <p:pic>
        <p:nvPicPr>
          <p:cNvPr id="4" name="Picture 3">
            <a:extLst>
              <a:ext uri="{FF2B5EF4-FFF2-40B4-BE49-F238E27FC236}">
                <a16:creationId xmlns:a16="http://schemas.microsoft.com/office/drawing/2014/main" id="{9F240010-3854-1C83-84C8-BA972987B1DB}"/>
              </a:ext>
            </a:extLst>
          </p:cNvPr>
          <p:cNvPicPr>
            <a:picLocks noChangeAspect="1"/>
          </p:cNvPicPr>
          <p:nvPr/>
        </p:nvPicPr>
        <p:blipFill rotWithShape="1">
          <a:blip r:embed="rId2"/>
          <a:srcRect l="20880" r="42035"/>
          <a:stretch/>
        </p:blipFill>
        <p:spPr>
          <a:xfrm>
            <a:off x="416539" y="1519989"/>
            <a:ext cx="2287888" cy="4117999"/>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Tree>
    <p:extLst>
      <p:ext uri="{BB962C8B-B14F-4D97-AF65-F5344CB8AC3E}">
        <p14:creationId xmlns:p14="http://schemas.microsoft.com/office/powerpoint/2010/main" val="71716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7A0C-C4AE-6899-2C00-A009FC82FCC1}"/>
              </a:ext>
            </a:extLst>
          </p:cNvPr>
          <p:cNvSpPr>
            <a:spLocks noGrp="1"/>
          </p:cNvSpPr>
          <p:nvPr>
            <p:ph type="title"/>
          </p:nvPr>
        </p:nvSpPr>
        <p:spPr>
          <a:xfrm>
            <a:off x="274934" y="301569"/>
            <a:ext cx="8423018" cy="1404567"/>
          </a:xfrm>
        </p:spPr>
        <p:txBody>
          <a:bodyPr>
            <a:normAutofit fontScale="90000"/>
          </a:bodyPr>
          <a:lstStyle/>
          <a:p>
            <a:pPr algn="ctr"/>
            <a:r>
              <a:rPr lang="en-US" b="0" dirty="0">
                <a:solidFill>
                  <a:srgbClr val="FFC04F"/>
                </a:solidFill>
                <a:latin typeface="Modern Love" panose="04090805081005020601" pitchFamily="82" charset="0"/>
              </a:rPr>
              <a:t>Give heart, soul, mind and strength to serve the King of Kings!</a:t>
            </a:r>
          </a:p>
        </p:txBody>
      </p:sp>
      <p:sp>
        <p:nvSpPr>
          <p:cNvPr id="3" name="Content Placeholder 2">
            <a:extLst>
              <a:ext uri="{FF2B5EF4-FFF2-40B4-BE49-F238E27FC236}">
                <a16:creationId xmlns:a16="http://schemas.microsoft.com/office/drawing/2014/main" id="{E6DB1102-25E0-AEBC-0661-B73609F9A6E7}"/>
              </a:ext>
            </a:extLst>
          </p:cNvPr>
          <p:cNvSpPr>
            <a:spLocks noGrp="1"/>
          </p:cNvSpPr>
          <p:nvPr>
            <p:ph idx="1"/>
          </p:nvPr>
        </p:nvSpPr>
        <p:spPr>
          <a:xfrm>
            <a:off x="2899317" y="1940312"/>
            <a:ext cx="6244683" cy="4976868"/>
          </a:xfrm>
        </p:spPr>
        <p:txBody>
          <a:bodyPr>
            <a:normAutofit/>
          </a:bodyPr>
          <a:lstStyle/>
          <a:p>
            <a:pPr>
              <a:lnSpc>
                <a:spcPct val="100000"/>
              </a:lnSpc>
              <a:spcBef>
                <a:spcPts val="0"/>
              </a:spcBef>
              <a:spcAft>
                <a:spcPts val="600"/>
              </a:spcAft>
            </a:pPr>
            <a:r>
              <a:rPr lang="en-US" sz="3200" b="1" dirty="0">
                <a:solidFill>
                  <a:srgbClr val="FFE36D"/>
                </a:solidFill>
                <a:latin typeface="Candara" panose="020E0502030303020204" pitchFamily="34" charset="0"/>
              </a:rPr>
              <a:t>What is the first commandment (Mark 12:29-30)?</a:t>
            </a:r>
            <a:endParaRPr lang="en-US" sz="3200" dirty="0">
              <a:solidFill>
                <a:srgbClr val="FFE36D"/>
              </a:solidFill>
              <a:latin typeface="Candara" panose="020E0502030303020204" pitchFamily="34" charset="0"/>
            </a:endParaRPr>
          </a:p>
          <a:p>
            <a:pPr>
              <a:lnSpc>
                <a:spcPct val="100000"/>
              </a:lnSpc>
              <a:spcBef>
                <a:spcPts val="0"/>
              </a:spcBef>
              <a:spcAft>
                <a:spcPts val="600"/>
              </a:spcAft>
            </a:pPr>
            <a:r>
              <a:rPr lang="en-US" sz="3200" b="1" dirty="0">
                <a:solidFill>
                  <a:srgbClr val="FFE36D"/>
                </a:solidFill>
                <a:latin typeface="Candara" panose="020E0502030303020204" pitchFamily="34" charset="0"/>
              </a:rPr>
              <a:t>Are we ready to give our lives         in His service </a:t>
            </a:r>
            <a:r>
              <a:rPr lang="en-US" sz="3200" dirty="0">
                <a:solidFill>
                  <a:srgbClr val="FFE36D"/>
                </a:solidFill>
                <a:latin typeface="Candara" panose="020E0502030303020204" pitchFamily="34" charset="0"/>
              </a:rPr>
              <a:t>(Mark 8:34-35;    Acts 15:26; 20:24; 21:23)?</a:t>
            </a:r>
          </a:p>
          <a:p>
            <a:pPr>
              <a:lnSpc>
                <a:spcPct val="100000"/>
              </a:lnSpc>
              <a:spcBef>
                <a:spcPts val="0"/>
              </a:spcBef>
              <a:spcAft>
                <a:spcPts val="600"/>
              </a:spcAft>
            </a:pPr>
            <a:r>
              <a:rPr lang="en-US" sz="3200" b="1" dirty="0">
                <a:solidFill>
                  <a:srgbClr val="FFE36D"/>
                </a:solidFill>
                <a:latin typeface="Candara" panose="020E0502030303020204" pitchFamily="34" charset="0"/>
              </a:rPr>
              <a:t>How will we serve our King, the Son of David </a:t>
            </a:r>
            <a:r>
              <a:rPr lang="en-US" sz="3200" dirty="0">
                <a:solidFill>
                  <a:srgbClr val="FFE36D"/>
                </a:solidFill>
                <a:latin typeface="Candara" panose="020E0502030303020204" pitchFamily="34" charset="0"/>
              </a:rPr>
              <a:t>(2 Samuel 23:15-16)?</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5" name="Footer Placeholder 4">
            <a:extLst>
              <a:ext uri="{FF2B5EF4-FFF2-40B4-BE49-F238E27FC236}">
                <a16:creationId xmlns:a16="http://schemas.microsoft.com/office/drawing/2014/main" id="{58DA7C36-A32D-033D-279B-8F8FE4D160E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4991CC0-1E40-8BBF-2A58-3D773C06329D}"/>
              </a:ext>
            </a:extLst>
          </p:cNvPr>
          <p:cNvSpPr>
            <a:spLocks noGrp="1"/>
          </p:cNvSpPr>
          <p:nvPr>
            <p:ph type="sldNum" sz="quarter" idx="12"/>
          </p:nvPr>
        </p:nvSpPr>
        <p:spPr/>
        <p:txBody>
          <a:bodyPr/>
          <a:lstStyle/>
          <a:p>
            <a:fld id="{6E91CC32-6A6B-4E2E-BBA1-6864F305DA26}" type="slidenum">
              <a:rPr lang="en-US" smtClean="0"/>
              <a:t>4</a:t>
            </a:fld>
            <a:endParaRPr lang="en-US"/>
          </a:p>
        </p:txBody>
      </p:sp>
      <p:pic>
        <p:nvPicPr>
          <p:cNvPr id="4" name="Picture 3">
            <a:extLst>
              <a:ext uri="{FF2B5EF4-FFF2-40B4-BE49-F238E27FC236}">
                <a16:creationId xmlns:a16="http://schemas.microsoft.com/office/drawing/2014/main" id="{9F240010-3854-1C83-84C8-BA972987B1DB}"/>
              </a:ext>
            </a:extLst>
          </p:cNvPr>
          <p:cNvPicPr>
            <a:picLocks noChangeAspect="1"/>
          </p:cNvPicPr>
          <p:nvPr/>
        </p:nvPicPr>
        <p:blipFill rotWithShape="1">
          <a:blip r:embed="rId2"/>
          <a:srcRect l="20880" r="42035"/>
          <a:stretch/>
        </p:blipFill>
        <p:spPr>
          <a:xfrm>
            <a:off x="405388" y="1940312"/>
            <a:ext cx="2287888" cy="4117999"/>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Tree>
    <p:extLst>
      <p:ext uri="{BB962C8B-B14F-4D97-AF65-F5344CB8AC3E}">
        <p14:creationId xmlns:p14="http://schemas.microsoft.com/office/powerpoint/2010/main" val="26715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7A0C-C4AE-6899-2C00-A009FC82FCC1}"/>
              </a:ext>
            </a:extLst>
          </p:cNvPr>
          <p:cNvSpPr>
            <a:spLocks noGrp="1"/>
          </p:cNvSpPr>
          <p:nvPr>
            <p:ph type="title"/>
          </p:nvPr>
        </p:nvSpPr>
        <p:spPr>
          <a:xfrm>
            <a:off x="274934" y="301569"/>
            <a:ext cx="8423018" cy="1701019"/>
          </a:xfrm>
        </p:spPr>
        <p:txBody>
          <a:bodyPr>
            <a:normAutofit fontScale="90000"/>
          </a:bodyPr>
          <a:lstStyle/>
          <a:p>
            <a:pPr algn="ctr"/>
            <a:r>
              <a:rPr lang="en-US" b="0" dirty="0">
                <a:solidFill>
                  <a:srgbClr val="FFC04F"/>
                </a:solidFill>
                <a:latin typeface="Modern Love" panose="04090805081005020601" pitchFamily="82" charset="0"/>
              </a:rPr>
              <a:t>His kingdom tarries long.               Bring in the day of brotherhood and end the night of wrong</a:t>
            </a:r>
            <a:r>
              <a:rPr lang="en-US" b="0" dirty="0">
                <a:solidFill>
                  <a:srgbClr val="FDCF83"/>
                </a:solidFill>
                <a:latin typeface="Modern Love" panose="04090805081005020601" pitchFamily="82" charset="0"/>
              </a:rPr>
              <a:t>.</a:t>
            </a:r>
          </a:p>
        </p:txBody>
      </p:sp>
      <p:sp>
        <p:nvSpPr>
          <p:cNvPr id="3" name="Content Placeholder 2">
            <a:extLst>
              <a:ext uri="{FF2B5EF4-FFF2-40B4-BE49-F238E27FC236}">
                <a16:creationId xmlns:a16="http://schemas.microsoft.com/office/drawing/2014/main" id="{E6DB1102-25E0-AEBC-0661-B73609F9A6E7}"/>
              </a:ext>
            </a:extLst>
          </p:cNvPr>
          <p:cNvSpPr>
            <a:spLocks noGrp="1"/>
          </p:cNvSpPr>
          <p:nvPr>
            <p:ph idx="1"/>
          </p:nvPr>
        </p:nvSpPr>
        <p:spPr>
          <a:xfrm>
            <a:off x="2836256" y="2002588"/>
            <a:ext cx="6032810" cy="4709239"/>
          </a:xfrm>
        </p:spPr>
        <p:txBody>
          <a:bodyPr>
            <a:normAutofit/>
          </a:bodyPr>
          <a:lstStyle/>
          <a:p>
            <a:pPr>
              <a:lnSpc>
                <a:spcPct val="100000"/>
              </a:lnSpc>
              <a:spcBef>
                <a:spcPts val="0"/>
              </a:spcBef>
              <a:spcAft>
                <a:spcPts val="600"/>
              </a:spcAft>
            </a:pPr>
            <a:r>
              <a:rPr lang="en-US" sz="3200" b="1" dirty="0">
                <a:solidFill>
                  <a:srgbClr val="FFE36D"/>
                </a:solidFill>
                <a:latin typeface="Candara" panose="020E0502030303020204" pitchFamily="34" charset="0"/>
              </a:rPr>
              <a:t>“His kingdom tarries long.”                (2 Peter 1:10-11).</a:t>
            </a:r>
            <a:endParaRPr lang="en-US" sz="3200" dirty="0">
              <a:solidFill>
                <a:srgbClr val="FFE36D"/>
              </a:solidFill>
              <a:latin typeface="Candara" panose="020E0502030303020204" pitchFamily="34" charset="0"/>
            </a:endParaRPr>
          </a:p>
          <a:p>
            <a:pPr>
              <a:lnSpc>
                <a:spcPct val="100000"/>
              </a:lnSpc>
              <a:spcBef>
                <a:spcPts val="0"/>
              </a:spcBef>
              <a:spcAft>
                <a:spcPts val="600"/>
              </a:spcAft>
            </a:pPr>
            <a:r>
              <a:rPr lang="en-US" sz="3200" b="1" dirty="0">
                <a:solidFill>
                  <a:srgbClr val="FFE36D"/>
                </a:solidFill>
                <a:latin typeface="Candara" panose="020E0502030303020204" pitchFamily="34" charset="0"/>
              </a:rPr>
              <a:t>To prepare for it, we must strive to bring in the day of brotherhood </a:t>
            </a:r>
            <a:r>
              <a:rPr lang="en-US" sz="3200" dirty="0">
                <a:solidFill>
                  <a:srgbClr val="FFE36D"/>
                </a:solidFill>
                <a:latin typeface="Candara" panose="020E0502030303020204" pitchFamily="34" charset="0"/>
              </a:rPr>
              <a:t>(1 Peter 2:17; 1:22; Galatians 5:13; 1 John 3:14, 16).</a:t>
            </a:r>
          </a:p>
          <a:p>
            <a:pPr>
              <a:lnSpc>
                <a:spcPct val="100000"/>
              </a:lnSpc>
              <a:spcBef>
                <a:spcPts val="0"/>
              </a:spcBef>
              <a:spcAft>
                <a:spcPts val="600"/>
              </a:spcAft>
            </a:pPr>
            <a:r>
              <a:rPr lang="en-US" sz="3200" b="1" dirty="0">
                <a:solidFill>
                  <a:srgbClr val="FFE36D"/>
                </a:solidFill>
                <a:latin typeface="Candara" panose="020E0502030303020204" pitchFamily="34" charset="0"/>
              </a:rPr>
              <a:t>We strive to end the night of wrong by shining truth’s light </a:t>
            </a:r>
            <a:r>
              <a:rPr lang="en-US" sz="3200" dirty="0">
                <a:solidFill>
                  <a:srgbClr val="FFE36D"/>
                </a:solidFill>
                <a:latin typeface="Candara" panose="020E0502030303020204" pitchFamily="34" charset="0"/>
              </a:rPr>
              <a:t>(Ephesians 5:8-17; 1 John 2:10).</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5" name="Footer Placeholder 4">
            <a:extLst>
              <a:ext uri="{FF2B5EF4-FFF2-40B4-BE49-F238E27FC236}">
                <a16:creationId xmlns:a16="http://schemas.microsoft.com/office/drawing/2014/main" id="{58DA7C36-A32D-033D-279B-8F8FE4D160E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4991CC0-1E40-8BBF-2A58-3D773C06329D}"/>
              </a:ext>
            </a:extLst>
          </p:cNvPr>
          <p:cNvSpPr>
            <a:spLocks noGrp="1"/>
          </p:cNvSpPr>
          <p:nvPr>
            <p:ph type="sldNum" sz="quarter" idx="12"/>
          </p:nvPr>
        </p:nvSpPr>
        <p:spPr/>
        <p:txBody>
          <a:bodyPr/>
          <a:lstStyle/>
          <a:p>
            <a:fld id="{6E91CC32-6A6B-4E2E-BBA1-6864F305DA26}" type="slidenum">
              <a:rPr lang="en-US" smtClean="0"/>
              <a:t>5</a:t>
            </a:fld>
            <a:endParaRPr lang="en-US"/>
          </a:p>
        </p:txBody>
      </p:sp>
      <p:pic>
        <p:nvPicPr>
          <p:cNvPr id="4" name="Picture 3">
            <a:extLst>
              <a:ext uri="{FF2B5EF4-FFF2-40B4-BE49-F238E27FC236}">
                <a16:creationId xmlns:a16="http://schemas.microsoft.com/office/drawing/2014/main" id="{9F240010-3854-1C83-84C8-BA972987B1DB}"/>
              </a:ext>
            </a:extLst>
          </p:cNvPr>
          <p:cNvPicPr>
            <a:picLocks noChangeAspect="1"/>
          </p:cNvPicPr>
          <p:nvPr/>
        </p:nvPicPr>
        <p:blipFill rotWithShape="1">
          <a:blip r:embed="rId2"/>
          <a:srcRect l="20880" r="42035"/>
          <a:stretch/>
        </p:blipFill>
        <p:spPr>
          <a:xfrm>
            <a:off x="411651" y="2306762"/>
            <a:ext cx="2287888" cy="4117999"/>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Tree>
    <p:extLst>
      <p:ext uri="{BB962C8B-B14F-4D97-AF65-F5344CB8AC3E}">
        <p14:creationId xmlns:p14="http://schemas.microsoft.com/office/powerpoint/2010/main" val="17520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7A0C-C4AE-6899-2C00-A009FC82FCC1}"/>
              </a:ext>
            </a:extLst>
          </p:cNvPr>
          <p:cNvSpPr>
            <a:spLocks noGrp="1"/>
          </p:cNvSpPr>
          <p:nvPr>
            <p:ph type="title"/>
          </p:nvPr>
        </p:nvSpPr>
        <p:spPr>
          <a:xfrm>
            <a:off x="274934" y="301569"/>
            <a:ext cx="8423018" cy="1794860"/>
          </a:xfrm>
        </p:spPr>
        <p:txBody>
          <a:bodyPr>
            <a:normAutofit fontScale="90000"/>
          </a:bodyPr>
          <a:lstStyle/>
          <a:p>
            <a:pPr algn="ctr"/>
            <a:r>
              <a:rPr lang="en-US" b="0" dirty="0">
                <a:solidFill>
                  <a:srgbClr val="FFC04F"/>
                </a:solidFill>
                <a:latin typeface="Modern Love" panose="04090805081005020601" pitchFamily="82" charset="0"/>
              </a:rPr>
              <a:t>The church for you doth wait,          Her strength unequal to her task; Rise up and make her great!</a:t>
            </a:r>
          </a:p>
        </p:txBody>
      </p:sp>
      <p:sp>
        <p:nvSpPr>
          <p:cNvPr id="3" name="Content Placeholder 2">
            <a:extLst>
              <a:ext uri="{FF2B5EF4-FFF2-40B4-BE49-F238E27FC236}">
                <a16:creationId xmlns:a16="http://schemas.microsoft.com/office/drawing/2014/main" id="{E6DB1102-25E0-AEBC-0661-B73609F9A6E7}"/>
              </a:ext>
            </a:extLst>
          </p:cNvPr>
          <p:cNvSpPr>
            <a:spLocks noGrp="1"/>
          </p:cNvSpPr>
          <p:nvPr>
            <p:ph idx="1"/>
          </p:nvPr>
        </p:nvSpPr>
        <p:spPr>
          <a:xfrm>
            <a:off x="2836256" y="2397512"/>
            <a:ext cx="6140476" cy="4314315"/>
          </a:xfrm>
        </p:spPr>
        <p:txBody>
          <a:bodyPr>
            <a:normAutofit/>
          </a:bodyPr>
          <a:lstStyle/>
          <a:p>
            <a:pPr>
              <a:lnSpc>
                <a:spcPct val="100000"/>
              </a:lnSpc>
              <a:spcBef>
                <a:spcPts val="0"/>
              </a:spcBef>
              <a:spcAft>
                <a:spcPts val="600"/>
              </a:spcAft>
            </a:pPr>
            <a:r>
              <a:rPr lang="en-US" sz="3200" b="1" dirty="0">
                <a:solidFill>
                  <a:srgbClr val="FFE36D"/>
                </a:solidFill>
                <a:latin typeface="Candara" panose="020E0502030303020204" pitchFamily="34" charset="0"/>
              </a:rPr>
              <a:t>The church is the body of Christ </a:t>
            </a:r>
            <a:r>
              <a:rPr lang="en-US" sz="3200" dirty="0">
                <a:solidFill>
                  <a:srgbClr val="FFE36D"/>
                </a:solidFill>
                <a:latin typeface="Candara" panose="020E0502030303020204" pitchFamily="34" charset="0"/>
              </a:rPr>
              <a:t>(Ephesians 1:22-23; 5:23).</a:t>
            </a:r>
          </a:p>
          <a:p>
            <a:pPr>
              <a:lnSpc>
                <a:spcPct val="100000"/>
              </a:lnSpc>
              <a:spcBef>
                <a:spcPts val="0"/>
              </a:spcBef>
              <a:spcAft>
                <a:spcPts val="600"/>
              </a:spcAft>
            </a:pPr>
            <a:r>
              <a:rPr lang="en-US" sz="3200" b="1" dirty="0">
                <a:solidFill>
                  <a:srgbClr val="FFE36D"/>
                </a:solidFill>
                <a:latin typeface="Candara" panose="020E0502030303020204" pitchFamily="34" charset="0"/>
              </a:rPr>
              <a:t>The church must be built and strengthened </a:t>
            </a:r>
            <a:r>
              <a:rPr lang="en-US" sz="3200" dirty="0">
                <a:solidFill>
                  <a:srgbClr val="FFE36D"/>
                </a:solidFill>
                <a:latin typeface="Candara" panose="020E0502030303020204" pitchFamily="34" charset="0"/>
              </a:rPr>
              <a:t>(Ephesians 4:15-16; 1 Peter 5:10).</a:t>
            </a:r>
          </a:p>
          <a:p>
            <a:pPr>
              <a:lnSpc>
                <a:spcPct val="100000"/>
              </a:lnSpc>
              <a:spcBef>
                <a:spcPts val="0"/>
              </a:spcBef>
              <a:spcAft>
                <a:spcPts val="600"/>
              </a:spcAft>
            </a:pPr>
            <a:r>
              <a:rPr lang="en-US" sz="3200" b="1" dirty="0">
                <a:solidFill>
                  <a:srgbClr val="FFE36D"/>
                </a:solidFill>
                <a:latin typeface="Candara" panose="020E0502030303020204" pitchFamily="34" charset="0"/>
              </a:rPr>
              <a:t>Let us rise up and build!  </a:t>
            </a:r>
            <a:r>
              <a:rPr lang="en-US" sz="3200" dirty="0">
                <a:solidFill>
                  <a:srgbClr val="FFE36D"/>
                </a:solidFill>
                <a:latin typeface="Candara" panose="020E0502030303020204" pitchFamily="34" charset="0"/>
              </a:rPr>
              <a:t>(Nehemiah 2:18).</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5" name="Footer Placeholder 4">
            <a:extLst>
              <a:ext uri="{FF2B5EF4-FFF2-40B4-BE49-F238E27FC236}">
                <a16:creationId xmlns:a16="http://schemas.microsoft.com/office/drawing/2014/main" id="{58DA7C36-A32D-033D-279B-8F8FE4D160E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4991CC0-1E40-8BBF-2A58-3D773C06329D}"/>
              </a:ext>
            </a:extLst>
          </p:cNvPr>
          <p:cNvSpPr>
            <a:spLocks noGrp="1"/>
          </p:cNvSpPr>
          <p:nvPr>
            <p:ph type="sldNum" sz="quarter" idx="12"/>
          </p:nvPr>
        </p:nvSpPr>
        <p:spPr/>
        <p:txBody>
          <a:bodyPr/>
          <a:lstStyle/>
          <a:p>
            <a:fld id="{6E91CC32-6A6B-4E2E-BBA1-6864F305DA26}" type="slidenum">
              <a:rPr lang="en-US" smtClean="0"/>
              <a:t>6</a:t>
            </a:fld>
            <a:endParaRPr lang="en-US"/>
          </a:p>
        </p:txBody>
      </p:sp>
      <p:pic>
        <p:nvPicPr>
          <p:cNvPr id="4" name="Picture 3">
            <a:extLst>
              <a:ext uri="{FF2B5EF4-FFF2-40B4-BE49-F238E27FC236}">
                <a16:creationId xmlns:a16="http://schemas.microsoft.com/office/drawing/2014/main" id="{9F240010-3854-1C83-84C8-BA972987B1DB}"/>
              </a:ext>
            </a:extLst>
          </p:cNvPr>
          <p:cNvPicPr>
            <a:picLocks noChangeAspect="1"/>
          </p:cNvPicPr>
          <p:nvPr/>
        </p:nvPicPr>
        <p:blipFill rotWithShape="1">
          <a:blip r:embed="rId2"/>
          <a:srcRect l="20880" r="42035"/>
          <a:stretch/>
        </p:blipFill>
        <p:spPr>
          <a:xfrm>
            <a:off x="411651" y="2306762"/>
            <a:ext cx="2287888" cy="4117999"/>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Tree>
    <p:extLst>
      <p:ext uri="{BB962C8B-B14F-4D97-AF65-F5344CB8AC3E}">
        <p14:creationId xmlns:p14="http://schemas.microsoft.com/office/powerpoint/2010/main" val="162330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7A0C-C4AE-6899-2C00-A009FC82FCC1}"/>
              </a:ext>
            </a:extLst>
          </p:cNvPr>
          <p:cNvSpPr>
            <a:spLocks noGrp="1"/>
          </p:cNvSpPr>
          <p:nvPr>
            <p:ph type="title"/>
          </p:nvPr>
        </p:nvSpPr>
        <p:spPr>
          <a:xfrm>
            <a:off x="274934" y="190059"/>
            <a:ext cx="8423018" cy="2412419"/>
          </a:xfrm>
        </p:spPr>
        <p:txBody>
          <a:bodyPr>
            <a:normAutofit fontScale="90000"/>
          </a:bodyPr>
          <a:lstStyle/>
          <a:p>
            <a:pPr algn="ctr">
              <a:lnSpc>
                <a:spcPct val="95000"/>
              </a:lnSpc>
            </a:pPr>
            <a:r>
              <a:rPr lang="en-US" b="0" dirty="0">
                <a:solidFill>
                  <a:srgbClr val="FFC04F"/>
                </a:solidFill>
                <a:latin typeface="Modern Love" panose="04090805081005020601" pitchFamily="82" charset="0"/>
              </a:rPr>
              <a:t>Lift high the cross of Christ! </a:t>
            </a:r>
            <a:br>
              <a:rPr lang="en-US" b="0" dirty="0">
                <a:solidFill>
                  <a:srgbClr val="FFC04F"/>
                </a:solidFill>
                <a:latin typeface="Modern Love" panose="04090805081005020601" pitchFamily="82" charset="0"/>
              </a:rPr>
            </a:br>
            <a:r>
              <a:rPr lang="en-US" b="0" dirty="0">
                <a:solidFill>
                  <a:srgbClr val="FFC04F"/>
                </a:solidFill>
                <a:latin typeface="Modern Love" panose="04090805081005020601" pitchFamily="82" charset="0"/>
              </a:rPr>
              <a:t>Tread where His feet have trod. </a:t>
            </a:r>
            <a:br>
              <a:rPr lang="en-US" b="0" dirty="0">
                <a:solidFill>
                  <a:srgbClr val="FFC04F"/>
                </a:solidFill>
                <a:latin typeface="Modern Love" panose="04090805081005020601" pitchFamily="82" charset="0"/>
              </a:rPr>
            </a:br>
            <a:r>
              <a:rPr lang="en-US" b="0" dirty="0">
                <a:solidFill>
                  <a:srgbClr val="FFC04F"/>
                </a:solidFill>
                <a:latin typeface="Modern Love" panose="04090805081005020601" pitchFamily="82" charset="0"/>
              </a:rPr>
              <a:t>As brothers of the Son of Man, </a:t>
            </a:r>
            <a:br>
              <a:rPr lang="en-US" b="0" dirty="0">
                <a:solidFill>
                  <a:srgbClr val="FFC04F"/>
                </a:solidFill>
                <a:latin typeface="Modern Love" panose="04090805081005020601" pitchFamily="82" charset="0"/>
              </a:rPr>
            </a:br>
            <a:r>
              <a:rPr lang="en-US" b="0" dirty="0">
                <a:solidFill>
                  <a:srgbClr val="FFC04F"/>
                </a:solidFill>
                <a:latin typeface="Modern Love" panose="04090805081005020601" pitchFamily="82" charset="0"/>
              </a:rPr>
              <a:t>Rise up, O men of God!</a:t>
            </a:r>
          </a:p>
        </p:txBody>
      </p:sp>
      <p:sp>
        <p:nvSpPr>
          <p:cNvPr id="3" name="Content Placeholder 2">
            <a:extLst>
              <a:ext uri="{FF2B5EF4-FFF2-40B4-BE49-F238E27FC236}">
                <a16:creationId xmlns:a16="http://schemas.microsoft.com/office/drawing/2014/main" id="{E6DB1102-25E0-AEBC-0661-B73609F9A6E7}"/>
              </a:ext>
            </a:extLst>
          </p:cNvPr>
          <p:cNvSpPr>
            <a:spLocks noGrp="1"/>
          </p:cNvSpPr>
          <p:nvPr>
            <p:ph idx="1"/>
          </p:nvPr>
        </p:nvSpPr>
        <p:spPr>
          <a:xfrm>
            <a:off x="2935046" y="2715043"/>
            <a:ext cx="5932449" cy="4314315"/>
          </a:xfrm>
        </p:spPr>
        <p:txBody>
          <a:bodyPr>
            <a:normAutofit fontScale="92500" lnSpcReduction="10000"/>
          </a:bodyPr>
          <a:lstStyle/>
          <a:p>
            <a:pPr>
              <a:lnSpc>
                <a:spcPct val="100000"/>
              </a:lnSpc>
              <a:spcBef>
                <a:spcPts val="0"/>
              </a:spcBef>
              <a:spcAft>
                <a:spcPts val="600"/>
              </a:spcAft>
            </a:pPr>
            <a:r>
              <a:rPr lang="en-US" sz="3200" b="1" dirty="0">
                <a:solidFill>
                  <a:srgbClr val="FFE36D"/>
                </a:solidFill>
                <a:latin typeface="Candara" panose="020E0502030303020204" pitchFamily="34" charset="0"/>
              </a:rPr>
              <a:t>We lift high the cross by preaching Christ and not ourselves </a:t>
            </a:r>
            <a:r>
              <a:rPr lang="en-US" sz="3200" dirty="0">
                <a:solidFill>
                  <a:srgbClr val="FFE36D"/>
                </a:solidFill>
                <a:latin typeface="Candara" panose="020E0502030303020204" pitchFamily="34" charset="0"/>
              </a:rPr>
              <a:t>(1 Cor. 1:18, 26, 2:1-2).</a:t>
            </a:r>
          </a:p>
          <a:p>
            <a:pPr>
              <a:lnSpc>
                <a:spcPct val="100000"/>
              </a:lnSpc>
              <a:spcBef>
                <a:spcPts val="0"/>
              </a:spcBef>
              <a:spcAft>
                <a:spcPts val="600"/>
              </a:spcAft>
            </a:pPr>
            <a:r>
              <a:rPr lang="en-US" sz="3200" b="1" dirty="0">
                <a:solidFill>
                  <a:srgbClr val="FFE36D"/>
                </a:solidFill>
                <a:latin typeface="Candara" panose="020E0502030303020204" pitchFamily="34" charset="0"/>
              </a:rPr>
              <a:t>We illustrate the message by walking as Jesus did                                  </a:t>
            </a:r>
            <a:r>
              <a:rPr lang="en-US" sz="3200" dirty="0">
                <a:solidFill>
                  <a:srgbClr val="FFE36D"/>
                </a:solidFill>
                <a:latin typeface="Candara" panose="020E0502030303020204" pitchFamily="34" charset="0"/>
              </a:rPr>
              <a:t>(1 Peter 2:21-22).</a:t>
            </a:r>
          </a:p>
          <a:p>
            <a:pPr>
              <a:lnSpc>
                <a:spcPct val="100000"/>
              </a:lnSpc>
              <a:spcBef>
                <a:spcPts val="0"/>
              </a:spcBef>
              <a:spcAft>
                <a:spcPts val="600"/>
              </a:spcAft>
            </a:pPr>
            <a:r>
              <a:rPr lang="en-US" sz="3200" b="1" dirty="0">
                <a:solidFill>
                  <a:srgbClr val="FFE36D"/>
                </a:solidFill>
                <a:latin typeface="Candara" panose="020E0502030303020204" pitchFamily="34" charset="0"/>
              </a:rPr>
              <a:t>In this way we show ourselves to be  “brothers of the Son of Man” </a:t>
            </a:r>
            <a:r>
              <a:rPr lang="en-US" sz="3200" dirty="0">
                <a:solidFill>
                  <a:srgbClr val="FFE36D"/>
                </a:solidFill>
                <a:latin typeface="Candara" panose="020E0502030303020204" pitchFamily="34" charset="0"/>
              </a:rPr>
              <a:t>(Hebrews 2:11-12; Mark 8:38).</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5" name="Footer Placeholder 4">
            <a:extLst>
              <a:ext uri="{FF2B5EF4-FFF2-40B4-BE49-F238E27FC236}">
                <a16:creationId xmlns:a16="http://schemas.microsoft.com/office/drawing/2014/main" id="{58DA7C36-A32D-033D-279B-8F8FE4D160E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4991CC0-1E40-8BBF-2A58-3D773C06329D}"/>
              </a:ext>
            </a:extLst>
          </p:cNvPr>
          <p:cNvSpPr>
            <a:spLocks noGrp="1"/>
          </p:cNvSpPr>
          <p:nvPr>
            <p:ph type="sldNum" sz="quarter" idx="12"/>
          </p:nvPr>
        </p:nvSpPr>
        <p:spPr/>
        <p:txBody>
          <a:bodyPr/>
          <a:lstStyle/>
          <a:p>
            <a:fld id="{6E91CC32-6A6B-4E2E-BBA1-6864F305DA26}" type="slidenum">
              <a:rPr lang="en-US" smtClean="0"/>
              <a:t>7</a:t>
            </a:fld>
            <a:endParaRPr lang="en-US"/>
          </a:p>
        </p:txBody>
      </p:sp>
      <p:pic>
        <p:nvPicPr>
          <p:cNvPr id="4" name="Picture 3">
            <a:extLst>
              <a:ext uri="{FF2B5EF4-FFF2-40B4-BE49-F238E27FC236}">
                <a16:creationId xmlns:a16="http://schemas.microsoft.com/office/drawing/2014/main" id="{9F240010-3854-1C83-84C8-BA972987B1DB}"/>
              </a:ext>
            </a:extLst>
          </p:cNvPr>
          <p:cNvPicPr>
            <a:picLocks noChangeAspect="1"/>
          </p:cNvPicPr>
          <p:nvPr/>
        </p:nvPicPr>
        <p:blipFill rotWithShape="1">
          <a:blip r:embed="rId2"/>
          <a:srcRect l="20880" r="42035"/>
          <a:stretch/>
        </p:blipFill>
        <p:spPr>
          <a:xfrm>
            <a:off x="615567" y="2715043"/>
            <a:ext cx="2102503" cy="37843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Tree>
    <p:extLst>
      <p:ext uri="{BB962C8B-B14F-4D97-AF65-F5344CB8AC3E}">
        <p14:creationId xmlns:p14="http://schemas.microsoft.com/office/powerpoint/2010/main" val="34427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ylanVTI">
  <a:themeElements>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481</Words>
  <Application>Microsoft Office PowerPoint</Application>
  <PresentationFormat>On-screen Show (4:3)</PresentationFormat>
  <Paragraphs>40</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Candara</vt:lpstr>
      <vt:lpstr>Courier New</vt:lpstr>
      <vt:lpstr>Modern Love</vt:lpstr>
      <vt:lpstr>Neue Haas Grotesk Text Pro</vt:lpstr>
      <vt:lpstr>Rage Italic</vt:lpstr>
      <vt:lpstr>DylanVTI</vt:lpstr>
      <vt:lpstr>Rise Up, O Men of God</vt:lpstr>
      <vt:lpstr>“Have done with lesser things”</vt:lpstr>
      <vt:lpstr>“Have done with lesser things” </vt:lpstr>
      <vt:lpstr>Give heart, soul, mind and strength to serve the King of Kings!</vt:lpstr>
      <vt:lpstr>His kingdom tarries long.               Bring in the day of brotherhood and end the night of wrong.</vt:lpstr>
      <vt:lpstr>The church for you doth wait,          Her strength unequal to her task; Rise up and make her great!</vt:lpstr>
      <vt:lpstr>Lift high the cross of Christ!  Tread where His feet have trod.  As brothers of the Son of Man,  Rise up, O men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8</cp:revision>
  <dcterms:created xsi:type="dcterms:W3CDTF">2024-07-23T19:31:03Z</dcterms:created>
  <dcterms:modified xsi:type="dcterms:W3CDTF">2024-07-26T21:24:44Z</dcterms:modified>
</cp:coreProperties>
</file>